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sldIdLst>
    <p:sldId id="256" r:id="rId3"/>
    <p:sldId id="257" r:id="rId4"/>
    <p:sldId id="259" r:id="rId5"/>
    <p:sldId id="260" r:id="rId6"/>
    <p:sldId id="258" r:id="rId7"/>
    <p:sldId id="295" r:id="rId8"/>
    <p:sldId id="292" r:id="rId9"/>
    <p:sldId id="262" r:id="rId10"/>
    <p:sldId id="283" r:id="rId11"/>
    <p:sldId id="284" r:id="rId12"/>
    <p:sldId id="285" r:id="rId13"/>
    <p:sldId id="286" r:id="rId14"/>
    <p:sldId id="287" r:id="rId15"/>
    <p:sldId id="293" r:id="rId16"/>
    <p:sldId id="288" r:id="rId17"/>
    <p:sldId id="263" r:id="rId18"/>
    <p:sldId id="264" r:id="rId19"/>
    <p:sldId id="265" r:id="rId20"/>
    <p:sldId id="267" r:id="rId21"/>
    <p:sldId id="294" r:id="rId22"/>
    <p:sldId id="268" r:id="rId23"/>
    <p:sldId id="269" r:id="rId24"/>
    <p:sldId id="270" r:id="rId25"/>
    <p:sldId id="271" r:id="rId26"/>
    <p:sldId id="274" r:id="rId27"/>
    <p:sldId id="276" r:id="rId28"/>
    <p:sldId id="277" r:id="rId29"/>
    <p:sldId id="291" r:id="rId30"/>
    <p:sldId id="290" r:id="rId31"/>
    <p:sldId id="289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62355" autoAdjust="0"/>
  </p:normalViewPr>
  <p:slideViewPr>
    <p:cSldViewPr showGuides="1">
      <p:cViewPr>
        <p:scale>
          <a:sx n="70" d="100"/>
          <a:sy n="70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7A6A1-140E-4053-A62A-AFDAF6E6ECEB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B8C0-8F1E-47A8-9B24-9AB8E2F12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Textured and layered background</a:t>
            </a:r>
            <a:r>
              <a:rPr lang="en-US" sz="1400" b="1" baseline="0" dirty="0" smtClean="0"/>
              <a:t> </a:t>
            </a:r>
            <a:r>
              <a:rPr lang="en-US" sz="1400" b="1" dirty="0" smtClean="0"/>
              <a:t>with</a:t>
            </a:r>
            <a:r>
              <a:rPr lang="en-US" sz="1400" b="1" baseline="0" dirty="0" smtClean="0"/>
              <a:t> title</a:t>
            </a:r>
            <a:endParaRPr lang="en-US" sz="1400" b="1" dirty="0" smtClean="0"/>
          </a:p>
          <a:p>
            <a:r>
              <a:rPr lang="en-US" sz="1400" dirty="0" smtClean="0"/>
              <a:t>(Advanced)</a:t>
            </a:r>
          </a:p>
          <a:p>
            <a:endParaRPr lang="en-US" sz="1400" dirty="0" smtClean="0"/>
          </a:p>
          <a:p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Some shape effects on this slide are created with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commands. To access this command, you must add it to the Quick Access Toolbar, located above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tab.  To customize the Quick Access Toolbar, do the following: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the Quick Access Toolbar,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Toolbar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commands 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list of commands,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baseline="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Slides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Layout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Blank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 Fill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Gradient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More Gradients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Gradient 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Type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Linear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Angle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160°</a:t>
            </a:r>
            <a:r>
              <a:rPr lang="en-US" b="0" baseline="0" dirty="0" smtClean="0"/>
              <a:t>.</a:t>
            </a:r>
            <a:endParaRPr lang="en-US" b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four stops appear in the slider.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under </a:t>
            </a:r>
            <a:r>
              <a:rPr lang="en-US" b="1" baseline="0" dirty="0" smtClean="0"/>
              <a:t>Gradient stops</a:t>
            </a:r>
            <a:r>
              <a:rPr lang="en-US" baseline="0" dirty="0" smtClean="0"/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Select the first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0%</a:t>
            </a:r>
            <a:r>
              <a:rPr lang="en-US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Select the next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29%</a:t>
            </a:r>
            <a:r>
              <a:rPr lang="en-US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Select the next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68%</a:t>
            </a:r>
            <a:r>
              <a:rPr lang="en-US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74%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Select the last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100%</a:t>
            </a:r>
            <a:r>
              <a:rPr lang="en-US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select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left pane,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pane,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Edges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5 pt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enter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1.83”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10.33”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clip art effects on this slide, do the following: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00437948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the clip art 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 to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clip art.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6.99”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Office PowerPoint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select the converted clip art.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Pane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and Visibility pane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top-level group.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and Visibility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select the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object, and then press DELETE.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the clip art shapes. On the Quick Access Toolbar,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the new freeform shape in the bottom left corner of the slide so that it extends beyond the left and bottom edges of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freeform shape.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Styles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99%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left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pane,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pt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r>
              <a:rPr lang="en-US" dirty="0" smtClean="0"/>
              <a:t>To</a:t>
            </a:r>
            <a:r>
              <a:rPr lang="en-US" baseline="0" dirty="0" smtClean="0"/>
              <a:t> reproduce the text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On</a:t>
            </a:r>
            <a:r>
              <a:rPr lang="en-US" b="0" baseline="0" dirty="0" smtClean="0"/>
              <a:t> the </a:t>
            </a:r>
            <a:r>
              <a:rPr lang="en-US" b="1" baseline="0" dirty="0" smtClean="0"/>
              <a:t>Insert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Text</a:t>
            </a:r>
            <a:r>
              <a:rPr lang="en-US" b="0" baseline="0" dirty="0" smtClean="0"/>
              <a:t> group, click </a:t>
            </a:r>
            <a:r>
              <a:rPr lang="en-US" b="1" baseline="0" dirty="0" smtClean="0"/>
              <a:t>Text Box</a:t>
            </a:r>
            <a:r>
              <a:rPr lang="en-US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On the slide, drag to draw a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text in the text box, and then select the text.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Garamond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pt.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WordArt Styles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Text Effects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Text Effects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315°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the text box inside the rectangle and on the right side of the slide.</a:t>
            </a:r>
          </a:p>
          <a:p>
            <a:pPr marL="0" lv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dirty="0" smtClean="0"/>
              <a:t>To reproduce the first background layer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 launcher.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Picture or texture 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Stationary</a:t>
            </a:r>
            <a:r>
              <a:rPr lang="en-US" baseline="0" dirty="0" smtClean="0"/>
              <a:t> (fourth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Clear the </a:t>
            </a:r>
            <a:r>
              <a:rPr lang="en-US" b="1" baseline="0" dirty="0" smtClean="0"/>
              <a:t>Tile picture as texture </a:t>
            </a:r>
            <a:r>
              <a:rPr lang="en-US" baseline="0" dirty="0" smtClean="0"/>
              <a:t>check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in the </a:t>
            </a:r>
            <a:r>
              <a:rPr lang="en-US" b="1" dirty="0" smtClean="0"/>
              <a:t>Line Color </a:t>
            </a:r>
            <a:r>
              <a:rPr lang="en-US" dirty="0" smtClean="0"/>
              <a:t>pane, click</a:t>
            </a:r>
            <a:r>
              <a:rPr lang="en-US" baseline="0" dirty="0" smtClean="0"/>
              <a:t> </a:t>
            </a:r>
            <a:r>
              <a:rPr lang="en-US" b="1" baseline="0" dirty="0" smtClean="0"/>
              <a:t>No</a:t>
            </a:r>
            <a:r>
              <a:rPr lang="en-US" baseline="0" dirty="0" smtClean="0"/>
              <a:t>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Clipboard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Copy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Press DELETE to delete the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below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 Special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 Special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(PNG)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picture. Under </a:t>
            </a:r>
            <a:r>
              <a:rPr lang="en-US" b="1" dirty="0" smtClean="0"/>
              <a:t>Picture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Adjust</a:t>
            </a:r>
            <a:r>
              <a:rPr lang="en-US" dirty="0" smtClean="0"/>
              <a:t> group, click </a:t>
            </a:r>
            <a:r>
              <a:rPr lang="en-US" b="1" dirty="0" smtClean="0"/>
              <a:t>Artistic Effects</a:t>
            </a:r>
            <a:r>
              <a:rPr lang="en-US" dirty="0" smtClean="0"/>
              <a:t>, and then click </a:t>
            </a:r>
            <a:r>
              <a:rPr lang="en-US" b="1" dirty="0" smtClean="0"/>
              <a:t>Artistic</a:t>
            </a:r>
            <a:r>
              <a:rPr lang="en-US" b="1" baseline="0" dirty="0" smtClean="0"/>
              <a:t> Effects Options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click the button next to </a:t>
            </a:r>
            <a:r>
              <a:rPr lang="en-US" b="1" baseline="0" dirty="0" smtClean="0"/>
              <a:t>Artistic Effect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Paint Brush </a:t>
            </a:r>
            <a:r>
              <a:rPr lang="en-US" baseline="0" dirty="0" smtClean="0"/>
              <a:t>(second row).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15%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Brush Size </a:t>
            </a:r>
            <a:r>
              <a:rPr lang="en-US" baseline="0" dirty="0" smtClean="0"/>
              <a:t>box, enter </a:t>
            </a:r>
            <a:r>
              <a:rPr lang="en-US" b="1" baseline="0" dirty="0" smtClean="0"/>
              <a:t>2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Picture Color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Picture Color </a:t>
            </a:r>
            <a:r>
              <a:rPr lang="en-US" baseline="0" dirty="0" smtClean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Color Saturation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Saturation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200%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Color Tone</a:t>
            </a:r>
            <a:r>
              <a:rPr lang="en-US" baseline="0" dirty="0" smtClean="0"/>
              <a:t>, click the button next to </a:t>
            </a:r>
            <a:r>
              <a:rPr lang="en-US" b="1" baseline="0" dirty="0" smtClean="0"/>
              <a:t>Presets</a:t>
            </a:r>
            <a:r>
              <a:rPr lang="en-US" baseline="0" dirty="0" smtClean="0"/>
              <a:t> and then click </a:t>
            </a:r>
            <a:r>
              <a:rPr lang="en-US" b="1" baseline="0" dirty="0" smtClean="0"/>
              <a:t>Temperature: 5,300 K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Format Picture dialog box, click Picture Corrections in the left pane, in the Picture Corrections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Sharpen and Soften</a:t>
            </a:r>
            <a:r>
              <a:rPr lang="en-US" baseline="0" dirty="0" smtClean="0"/>
              <a:t>, in the box next to </a:t>
            </a:r>
            <a:r>
              <a:rPr lang="en-US" b="1" baseline="0" dirty="0" smtClean="0"/>
              <a:t>Sharpen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-70%.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Brightness and Contrast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Contrast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-10%</a:t>
            </a:r>
            <a:r>
              <a:rPr lang="en-US" b="0" baseline="0" dirty="0" smtClean="0"/>
              <a:t>.</a:t>
            </a:r>
            <a:endParaRPr lang="en-US" b="0" baseline="0" dirty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  <a:endParaRPr lang="en-US" baseline="0" dirty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Send to Back</a:t>
            </a:r>
            <a:r>
              <a:rPr lang="en-US" baseline="0" dirty="0" smtClean="0"/>
              <a:t>.</a:t>
            </a:r>
          </a:p>
          <a:p>
            <a:pPr marL="0" lvl="0" indent="0">
              <a:buFont typeface="+mj-lt"/>
              <a:buNone/>
            </a:pPr>
            <a:endParaRPr lang="en-US" baseline="0" dirty="0"/>
          </a:p>
          <a:p>
            <a:pPr marL="0" lvl="0" indent="0">
              <a:buFont typeface="+mj-lt"/>
              <a:buNone/>
            </a:pPr>
            <a:r>
              <a:rPr lang="en-US" baseline="0" dirty="0" smtClean="0"/>
              <a:t>To reproduce the second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button next to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 launcher.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Gradient 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Type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Linear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Angle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160°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four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68%</a:t>
            </a: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box, click </a:t>
            </a:r>
            <a:r>
              <a:rPr lang="en-US" b="1" baseline="0" dirty="0" smtClean="0"/>
              <a:t>Line Color </a:t>
            </a:r>
            <a:r>
              <a:rPr lang="en-US" b="0" baseline="0" dirty="0" smtClean="0"/>
              <a:t>in the left pane, in the </a:t>
            </a:r>
            <a:r>
              <a:rPr lang="en-US" b="1" baseline="0" dirty="0" smtClean="0"/>
              <a:t>Line Color </a:t>
            </a:r>
            <a:r>
              <a:rPr lang="en-US" b="0" baseline="0" dirty="0" smtClean="0"/>
              <a:t>pane, select </a:t>
            </a:r>
            <a:r>
              <a:rPr lang="en-US" b="1" baseline="0" dirty="0" smtClean="0"/>
              <a:t>No line</a:t>
            </a:r>
            <a:r>
              <a:rPr lang="en-US" b="0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  <a:endParaRPr lang="en-US" b="0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</a:p>
          <a:p>
            <a:pPr marL="0" lvl="0" indent="0">
              <a:buFont typeface="Arial" pitchFamily="34" charset="0"/>
              <a:buNone/>
            </a:pPr>
            <a:endParaRPr lang="en-US" b="1" baseline="0" dirty="0" smtClean="0"/>
          </a:p>
          <a:p>
            <a:pPr marL="0" lvl="0" indent="0">
              <a:buFont typeface="Arial" pitchFamily="34" charset="0"/>
              <a:buNone/>
            </a:pPr>
            <a:endParaRPr lang="en-US" b="1" baseline="0" dirty="0" smtClean="0"/>
          </a:p>
          <a:p>
            <a:pPr marL="0" lvl="0" indent="0">
              <a:buFont typeface="Arial" pitchFamily="34" charset="0"/>
              <a:buNone/>
            </a:pPr>
            <a:r>
              <a:rPr lang="en-US" b="0" baseline="0" dirty="0" smtClean="0"/>
              <a:t>To reproduce the third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="0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="0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="0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="0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="0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box. In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="0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="0" baseline="0" dirty="0" smtClean="0"/>
              <a:t> pane, select </a:t>
            </a:r>
            <a:r>
              <a:rPr lang="en-US" b="1" baseline="0" dirty="0" smtClean="0"/>
              <a:t>Picture or texture fill</a:t>
            </a:r>
            <a:r>
              <a:rPr lang="en-US" b="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Cork </a:t>
            </a:r>
            <a:r>
              <a:rPr lang="en-US" baseline="0" dirty="0" smtClean="0"/>
              <a:t>(fifth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Clear the </a:t>
            </a:r>
            <a:r>
              <a:rPr lang="en-US" b="1" baseline="0" dirty="0" smtClean="0"/>
              <a:t>Tile picture as texture </a:t>
            </a:r>
            <a:r>
              <a:rPr lang="en-US" baseline="0" dirty="0" smtClean="0"/>
              <a:t>check box.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Stretch options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84%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Line Color </a:t>
            </a:r>
            <a:r>
              <a:rPr lang="en-US" baseline="0" dirty="0" smtClean="0"/>
              <a:t>pane, select </a:t>
            </a:r>
            <a:r>
              <a:rPr lang="en-US" b="1" baseline="0" dirty="0" smtClean="0"/>
              <a:t>No line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click the button next to </a:t>
            </a:r>
            <a:r>
              <a:rPr lang="en-US" b="1" baseline="0" dirty="0" smtClean="0"/>
              <a:t>Artistic Effect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Paint Brush </a:t>
            </a:r>
            <a:r>
              <a:rPr lang="en-US" baseline="0" dirty="0" smtClean="0"/>
              <a:t>(second row), and then in the </a:t>
            </a:r>
            <a:r>
              <a:rPr lang="en-US" b="1" baseline="0" dirty="0" smtClean="0"/>
              <a:t>Brush Size </a:t>
            </a:r>
            <a:r>
              <a:rPr lang="en-US" baseline="0" dirty="0" smtClean="0"/>
              <a:t>box, enter </a:t>
            </a:r>
            <a:r>
              <a:rPr lang="en-US" b="1" baseline="0" dirty="0" smtClean="0"/>
              <a:t>1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pane, under </a:t>
            </a:r>
            <a:r>
              <a:rPr lang="en-US" b="1" baseline="0" dirty="0" smtClean="0"/>
              <a:t>Brightness and Contrast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1%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Brightness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26%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Contrast</a:t>
            </a:r>
            <a:r>
              <a:rPr lang="en-US" baseline="0" dirty="0" smtClean="0"/>
              <a:t> box.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</a:p>
          <a:p>
            <a:pPr marL="0" lvl="0" indent="0">
              <a:buFont typeface="+mj-lt"/>
              <a:buNone/>
            </a:pPr>
            <a:endParaRPr lang="en-US" baseline="0" dirty="0" smtClean="0"/>
          </a:p>
          <a:p>
            <a:pPr marL="0" lvl="0" indent="0">
              <a:buFont typeface="+mj-lt"/>
              <a:buNone/>
            </a:pPr>
            <a:endParaRPr lang="en-US" baseline="0" dirty="0" smtClean="0"/>
          </a:p>
          <a:p>
            <a:pPr marL="0" lvl="0" indent="0">
              <a:buFont typeface="+mj-lt"/>
              <a:buNone/>
            </a:pPr>
            <a:r>
              <a:rPr lang="en-US" baseline="0" dirty="0" smtClean="0"/>
              <a:t>To reproduce the fourth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="0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="0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="0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="0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="0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box. In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="0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="0" baseline="0" dirty="0" smtClean="0"/>
              <a:t> pane, select </a:t>
            </a:r>
            <a:r>
              <a:rPr lang="en-US" b="1" baseline="0" dirty="0" smtClean="0"/>
              <a:t>Picture or texture fill</a:t>
            </a:r>
            <a:r>
              <a:rPr lang="en-US" b="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Granite </a:t>
            </a:r>
            <a:r>
              <a:rPr lang="en-US" baseline="0" dirty="0" smtClean="0"/>
              <a:t>(third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Tiling options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90%</a:t>
            </a:r>
            <a:r>
              <a:rPr lang="en-US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Line Color </a:t>
            </a:r>
            <a:r>
              <a:rPr lang="en-US" baseline="0" dirty="0" smtClean="0"/>
              <a:t>pane, select </a:t>
            </a:r>
            <a:r>
              <a:rPr lang="en-US" b="1" baseline="0" dirty="0" smtClean="0"/>
              <a:t>No line</a:t>
            </a:r>
            <a:r>
              <a:rPr lang="en-US" baseline="0" dirty="0" smtClean="0"/>
              <a:t>.</a:t>
            </a:r>
            <a:endParaRPr lang="en-US" b="1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click the button next to </a:t>
            </a:r>
            <a:r>
              <a:rPr lang="en-US" b="1" baseline="0" dirty="0" smtClean="0"/>
              <a:t>Artistic Effect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Photocopy</a:t>
            </a:r>
            <a:r>
              <a:rPr lang="en-US" baseline="0" dirty="0" smtClean="0"/>
              <a:t> (fifth row),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94%</a:t>
            </a:r>
            <a:r>
              <a:rPr lang="en-US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Detail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</a:t>
            </a:r>
            <a:r>
              <a:rPr lang="en-US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pane, under </a:t>
            </a:r>
            <a:r>
              <a:rPr lang="en-US" b="1" baseline="0" dirty="0" smtClean="0"/>
              <a:t>Brightness and Contrast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Contrast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35%</a:t>
            </a:r>
            <a:r>
              <a:rPr lang="en-US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</a:p>
          <a:p>
            <a:pPr marL="0" lv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B670-C6AB-471A-A7D8-55EB47EBE9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E7C-CCB6-471C-9199-918A33307958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3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-152400" y="2057400"/>
            <a:ext cx="9448800" cy="16764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64499" y="2177926"/>
            <a:ext cx="54264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 of South-Eastern Europe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7,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algn="ctr"/>
            <a:endParaRPr lang="hr-H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Old-Croatian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 Architecture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toniosiber.org/od_glavotoka_do_krsevana/krsev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27" y="908720"/>
            <a:ext cx="663950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537321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Church of St.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Krševan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near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Glavotok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on the island of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Krk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(around the year of 1100)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8/89/Crikva_sveti_Dunat_1.jpg/330px-Crikva_sveti_Duna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46157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515719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Church of St.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Donat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near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Punat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on the island of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Krk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(9th century)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3073140" cy="3452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720" y="5229200"/>
            <a:ext cx="4848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Church of St.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Donat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in Zadar (9th century)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4098" name="Picture 2" descr="https://s.yimg.com/fz/api/res/1.2/yFQUtudYIQ28Wwvl16dYww--/YXBwaWQ9c3JjaGRkO2g9MjU2O3E9OTU7dz0zODQ-/http://www.travel-tourist.com/pictures/1/01/03/0006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98" y="1405090"/>
            <a:ext cx="5082329" cy="33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4236827" cy="324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822953"/>
            <a:ext cx="3801269" cy="42622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5445224"/>
            <a:ext cx="6948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Church of St. Nicholas in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Prahulje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near Nin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(11th century)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0/0d/Crkva_sv_Nikole.JPG/375px-Crkva_sv_Nik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47747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5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3207689" cy="3672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4" y="486916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 of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in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century; the smallest cathedral in the world)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zadarskanadbiskupija.hr/wp-content/uploads/2011/02/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86792"/>
            <a:ext cx="4225418" cy="31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3808" y="5517232"/>
            <a:ext cx="3493264" cy="45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church of St. Cross in Nin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25708" y="1196752"/>
            <a:ext cx="392946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5373216"/>
            <a:ext cx="6552728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church of St. Nicholas –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Selca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on the island of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Brač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744" y="980728"/>
            <a:ext cx="486556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04665"/>
            <a:ext cx="3789798" cy="4392488"/>
          </a:xfrm>
          <a:prstGeom prst="rect">
            <a:avLst/>
          </a:prstGeom>
        </p:spPr>
      </p:pic>
      <p:pic>
        <p:nvPicPr>
          <p:cNvPr id="9218" name="Picture 2" descr="http://www.dugiotok.hr/img/content/arheologija/Sv.Pelegrin2-(nikolina)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6"/>
            <a:ext cx="4416490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0973" y="5013176"/>
            <a:ext cx="5352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Church of St.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Pelegrin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Savar on the island </a:t>
            </a:r>
          </a:p>
          <a:p>
            <a:pPr marL="228600" algn="just">
              <a:spcAft>
                <a:spcPts val="0"/>
              </a:spcAft>
            </a:pP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Dugi otok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(7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9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century)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5301208"/>
            <a:ext cx="5598368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church of St. Mary – Mali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Iž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on the island of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Iž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45778" y="764704"/>
            <a:ext cx="432221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gment grede s natpisom kneza Trpimira 9 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413385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zadarskanadbiskupija.hr/wp-content/uploads/2010/07/Sv.-Marija-Mali-I%C5%BE-roto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2857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zadarskanadbiskupija.hr/wp-content/uploads/2010/07/Mali-I%C5%B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99001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5229200"/>
            <a:ext cx="4452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Church of St. Mary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Mali Iž on the island of Iž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(9</a:t>
            </a:r>
            <a:r>
              <a:rPr lang="en-US" b="1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11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plit.hr/citylights/14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3816424" cy="46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5776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Church of St. Nicholas –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Varoš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Split (11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upload.wikimedia.org/wikipedia/commons/thumb/0/05/Crkva_sv._Nikole_%28Kolo%C4%8Dep%29.JPG/800px-Crkva_sv._Nikole_%28Kolo%C4%8Dep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1071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4814" y="5445224"/>
            <a:ext cx="57783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Church of St. Nicholas on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Koločep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(11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century)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3"/>
            <a:ext cx="3579826" cy="4176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732" y="4869160"/>
            <a:ext cx="818178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Church of St. Michael in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Pakljena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the island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Šipan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(11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century)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112478"/>
            <a:ext cx="430753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.yimg.com/fz/api/res/1.2/BT_p7I3tNttU71Y4qXqvmA--/YXBwaWQ9c3JjaGRkO2g9MzAxO3E9OTU7dz00MDA-/http://1.bp.blogspot.com/_FWJTB9vgdR0/S5f5wPMz6AI/AAAAAAAAAFo/oR5t5D3KugI/s400/sv.iv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6672"/>
            <a:ext cx="4980952" cy="29904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39330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Church of St. John on the island of </a:t>
            </a:r>
            <a:endParaRPr lang="hr-HR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spcAft>
                <a:spcPts val="0"/>
              </a:spcAft>
            </a:pP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Lopud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(11</a:t>
            </a:r>
            <a:r>
              <a:rPr lang="en-US" sz="16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century)</a:t>
            </a:r>
            <a:endParaRPr lang="en-US" sz="16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5157192"/>
            <a:ext cx="5094312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church of St. Peter –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Priko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near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Omiš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908720"/>
            <a:ext cx="3922643" cy="40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hr/0/00/Mihajlo_S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774339"/>
            <a:ext cx="4392488" cy="467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5589240"/>
            <a:ext cx="6768752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Church of St. Michael near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(8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9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century)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7664" y="5373216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detail of the upper frieze from the church of St.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Nediljica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749796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.yimg.com/fz/api/res/1.2/8uUXnzFjW_njRmB227Xi0w--/YXBwaWQ9c3JjaGRkO2g9MzI4O3E9OTU7dz0yODA-/http://upload.wikimedia.org/wikipedia/commons/thumb/7/7d/Crkva_sv._trojice.jpg/280px-Crkva_sv._troj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44258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5805264"/>
            <a:ext cx="5818221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Church of St. Trinity in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Poljud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near Split (9</a:t>
            </a:r>
            <a:r>
              <a:rPr lang="en-US" sz="16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73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uzej-grada-kastela.hr/KastelaFoto/arheo/sv%20jur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87837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5589240"/>
            <a:ext cx="7938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Church of St. George in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Radun</a:t>
            </a:r>
            <a:r>
              <a:rPr lang="hr-H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near Kaštel Stari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(the end of 10</a:t>
            </a:r>
            <a:r>
              <a:rPr lang="en-US" sz="16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endParaRPr lang="hr-HR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spcAft>
                <a:spcPts val="0"/>
              </a:spcAft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beginning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11</a:t>
            </a:r>
            <a:r>
              <a:rPr lang="en-US" sz="16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century)</a:t>
            </a:r>
            <a:endParaRPr lang="en-US" sz="16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3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457515" cy="40758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3648" y="5373216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part of </a:t>
            </a:r>
            <a:r>
              <a:rPr lang="hr-HR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altar </a:t>
            </a:r>
            <a:r>
              <a:rPr lang="hr-HR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septum from Šopot near Benkovac, with the inscription on which Branimir is called </a:t>
            </a:r>
            <a:r>
              <a:rPr lang="hr-HR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dux Cruatorum</a:t>
            </a:r>
            <a:endParaRPr lang="en-US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slenica.hr/images/Crkva_Sv_J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79716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5807" y="5661248"/>
            <a:ext cx="76328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Church of St. George in Rovanjska; 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rotected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heritage monument (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1400" b="1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hr-HR" sz="1400" b="1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US" sz="1400" b="1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century)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1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315" y="5589240"/>
            <a:ext cx="7344816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church of St. George in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Gornje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Čelo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on the island of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Koločep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835081"/>
            <a:ext cx="3816424" cy="47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7664" y="530120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remains of pre-Romanesque basilica of St.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Cecilija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from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Biskupija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known also as “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Stupovi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”/ “Pillars”</a:t>
            </a:r>
            <a:endParaRPr lang="en-US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692696"/>
            <a:ext cx="6408712" cy="417646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6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8721" y="515719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BRANIMIR – the name of the duke on a stone beam from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Gornji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Muć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near Split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0729" y="908720"/>
            <a:ext cx="669674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hr/thumb/3/38/Vi%C5%A1eslavova_krstionica1.jpg/330px-Vi%C5%A1eslavova_krstionic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5040560" cy="39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501317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Višeslav’s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baptistery (9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century; discovered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1853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Venice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probably was from Nin,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where was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first Croatian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Cat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oli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diocese)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4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5/55/Crkva_sv._Spasa%2CCetina_0187.jpg/375px-Crkva_sv._Spasa%2CCetina_0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0583"/>
            <a:ext cx="4282480" cy="390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b/b4/Cetina%2C_trosky_kostela_sv._Spasa%2C_interier.jpg/345px-Cetina%2C_trosky_kostela_sv._Spasa%2C_inter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2861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1553" y="5373216"/>
            <a:ext cx="7788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Church of St. Salvation on the source of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Cetina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(the last quarter of the 9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century, during the government of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duk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Branimir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8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84560" cy="4368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00" y="522920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Baška Tablet from Baška on the island of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Krk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written with Glagolitic alphabet around the year of 1100; the name of king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Zvonimir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was mentioned on the Tablet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pd-ssi.hr/wp-content/gallery/svet-kristofor-rovinj/thumbs/thumbs_svet-kristofor-rovinj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3" y="548679"/>
            <a:ext cx="4228037" cy="318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pd-ssi.hr/wp-content/gallery/svet-kristofor-rovinj/svet-kristofor-rovinj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9752"/>
            <a:ext cx="4136860" cy="31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5589240"/>
            <a:ext cx="63659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Church of St. Christopher near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Rovinj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(11th century)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B1D34B-5E31-4516-BA25-57132211F7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 and layered background slide with title</Template>
  <TotalTime>0</TotalTime>
  <Words>3532</Words>
  <Application>Microsoft Office PowerPoint</Application>
  <PresentationFormat>On-screen Show (4:3)</PresentationFormat>
  <Paragraphs>198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2015-11-28T20:23:30Z</dcterms:created>
  <dcterms:modified xsi:type="dcterms:W3CDTF">2015-12-22T15:20:15Z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TC020116339991</vt:lpwstr>
  </property>
</Properties>
</file>